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6858000" cx="12192000"/>
  <p:notesSz cx="6858000" cy="9144000"/>
  <p:embeddedFontLst>
    <p:embeddedFont>
      <p:font typeface="Roboto Slab"/>
      <p:regular r:id="rId34"/>
      <p:bold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Roboto Medium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4" roundtripDataSignature="AMtx7mgyYFd+QnR+WY5UIPB6GmiNABm+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9BC3437-611F-47DE-B049-BF6EC26C49EC}">
  <a:tblStyle styleId="{39BC3437-611F-47DE-B049-BF6EC26C49E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regular.fntdata"/><Relationship Id="rId20" Type="http://schemas.openxmlformats.org/officeDocument/2006/relationships/slide" Target="slides/slide14.xml"/><Relationship Id="rId42" Type="http://schemas.openxmlformats.org/officeDocument/2006/relationships/font" Target="fonts/RobotoMedium-italic.fntdata"/><Relationship Id="rId41" Type="http://schemas.openxmlformats.org/officeDocument/2006/relationships/font" Target="fonts/RobotoMedium-bold.fntdata"/><Relationship Id="rId22" Type="http://schemas.openxmlformats.org/officeDocument/2006/relationships/slide" Target="slides/slide16.xml"/><Relationship Id="rId44" Type="http://customschemas.google.com/relationships/presentationmetadata" Target="metadata"/><Relationship Id="rId21" Type="http://schemas.openxmlformats.org/officeDocument/2006/relationships/slide" Target="slides/slide15.xml"/><Relationship Id="rId43" Type="http://schemas.openxmlformats.org/officeDocument/2006/relationships/font" Target="fonts/RobotoMedium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obotoSlab-bold.fntdata"/><Relationship Id="rId12" Type="http://schemas.openxmlformats.org/officeDocument/2006/relationships/slide" Target="slides/slide6.xml"/><Relationship Id="rId34" Type="http://schemas.openxmlformats.org/officeDocument/2006/relationships/font" Target="fonts/RobotoSlab-regular.fntdata"/><Relationship Id="rId15" Type="http://schemas.openxmlformats.org/officeDocument/2006/relationships/slide" Target="slides/slide9.xml"/><Relationship Id="rId37" Type="http://schemas.openxmlformats.org/officeDocument/2006/relationships/font" Target="fonts/Roboto-bold.fntdata"/><Relationship Id="rId14" Type="http://schemas.openxmlformats.org/officeDocument/2006/relationships/slide" Target="slides/slide8.xml"/><Relationship Id="rId36" Type="http://schemas.openxmlformats.org/officeDocument/2006/relationships/font" Target="fonts/Roboto-regular.fntdata"/><Relationship Id="rId17" Type="http://schemas.openxmlformats.org/officeDocument/2006/relationships/slide" Target="slides/slide11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0.xml"/><Relationship Id="rId38" Type="http://schemas.openxmlformats.org/officeDocument/2006/relationships/font" Target="fonts/Robo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8f3e877b54_2_1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28f3e877b54_2_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8f3e877b54_2_1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28f3e877b54_2_1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cf16d2e636_2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2cf16d2e636_2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8f3e877b54_2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28f3e877b54_2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8f3e877b54_2_1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28f3e877b54_2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8f3e877b54_2_1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28f3e877b54_2_1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8f3e877b54_2_1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8f3e877b54_2_1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28f3e877b54_2_1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8f3e877b54_2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28f3e877b54_2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cd5c31e9fa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2cd5c31e9fa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cd5c31e9fa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2cd5c31e9fa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cd5c31e9fa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2cd5c31e9fa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cd5c31e9fa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2cd5c31e9fa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cd5c31e9fa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2cd5c31e9fa_0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8f3e877b54_2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28f3e877b54_2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cf1912beb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2cf1912beb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cf16d2e636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2cf16d2e636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cf1912beb0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2cf1912beb0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8f3e877b54_2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Motivation</a:t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-US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Understanding Customer Interactions: Analyze the questions and answers on Amazon to understand how customers interact with products, particularly in the "Health and Personal Care" category.</a:t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-US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Engagement and Decision Making: Help potential buyers make informed decisions through enhanced engagement in the QA sections.</a:t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-US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Seller-Customer Interaction: Allow sellers to address concerns, provide additional product information, and clarify doubts directly with customers.</a:t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-US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Insight and Pattern Discovery: Reveal hidden patterns and insights within customer conversations to improve engagement strategies, feedback loops, and information accuracy.</a:t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-US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Research and Academic Value: Explore social dynamics, communication styles, and linguistic trends for academic research and insights.</a:t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Goal</a:t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-US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Data Mining for Sentiment and Topics: Utilize sentiment analysis and topic modeling on product-related QA sections to understand emotions, themes, and issues driving customer discussions.</a:t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-US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Constructing a Regression Model: Develop a regression model to predict the overall feedback score based on quantified features from customer conversations, aiding in the identification of helpful responses and assessing response quality.</a:t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Char char="●"/>
            </a:pPr>
            <a:r>
              <a:rPr lang="en-US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rPr>
              <a:t>Scalability and Adaptability: Design a model pipeline scalable to various product categories on Amazon, employing state-of-the-art techniques for broad applicability.</a:t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28f3e877b54_2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8f3e877b54_2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28f3e877b54_2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8f3e877b54_2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28f3e877b54_2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8f3e877b54_2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28f3e877b54_2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8f3e877b54_2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28f3e877b54_2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8f3e877b54_2_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28f3e877b54_2_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4"/>
          <p:cNvSpPr txBox="1"/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4"/>
          <p:cNvSpPr txBox="1"/>
          <p:nvPr>
            <p:ph idx="1" type="body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rgbClr val="B3A369"/>
              </a:buClr>
              <a:buSzPts val="1800"/>
              <a:buNone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s">
  <p:cSld name="Char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2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0" type="dt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2"/>
          <p:cNvSpPr txBox="1"/>
          <p:nvPr>
            <p:ph idx="12" type="sldNum"/>
          </p:nvPr>
        </p:nvSpPr>
        <p:spPr>
          <a:xfrm>
            <a:off x="381000" y="6182540"/>
            <a:ext cx="9165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32"/>
          <p:cNvSpPr/>
          <p:nvPr>
            <p:ph idx="2" type="chart"/>
          </p:nvPr>
        </p:nvSpPr>
        <p:spPr>
          <a:xfrm>
            <a:off x="381000" y="1435100"/>
            <a:ext cx="7510463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003057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3057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3057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3057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03057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32"/>
          <p:cNvSpPr txBox="1"/>
          <p:nvPr>
            <p:ph idx="1" type="body"/>
          </p:nvPr>
        </p:nvSpPr>
        <p:spPr>
          <a:xfrm>
            <a:off x="8116888" y="1435100"/>
            <a:ext cx="3694112" cy="34178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4"/>
          <p:cNvSpPr txBox="1"/>
          <p:nvPr>
            <p:ph idx="1" type="body"/>
          </p:nvPr>
        </p:nvSpPr>
        <p:spPr>
          <a:xfrm>
            <a:off x="381001" y="1235113"/>
            <a:ext cx="561763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34"/>
          <p:cNvSpPr txBox="1"/>
          <p:nvPr>
            <p:ph idx="2" type="body"/>
          </p:nvPr>
        </p:nvSpPr>
        <p:spPr>
          <a:xfrm>
            <a:off x="381001" y="2078658"/>
            <a:ext cx="5617633" cy="33624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34"/>
          <p:cNvSpPr txBox="1"/>
          <p:nvPr>
            <p:ph idx="3" type="body"/>
          </p:nvPr>
        </p:nvSpPr>
        <p:spPr>
          <a:xfrm>
            <a:off x="6172200" y="1235113"/>
            <a:ext cx="563880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34"/>
          <p:cNvSpPr txBox="1"/>
          <p:nvPr>
            <p:ph idx="4" type="body"/>
          </p:nvPr>
        </p:nvSpPr>
        <p:spPr>
          <a:xfrm>
            <a:off x="6172200" y="2078658"/>
            <a:ext cx="5638800" cy="33624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34"/>
          <p:cNvSpPr txBox="1"/>
          <p:nvPr>
            <p:ph idx="10" type="dt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4"/>
          <p:cNvSpPr txBox="1"/>
          <p:nvPr>
            <p:ph idx="12" type="sldNum"/>
          </p:nvPr>
        </p:nvSpPr>
        <p:spPr>
          <a:xfrm>
            <a:off x="381000" y="6182540"/>
            <a:ext cx="9165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34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6"/>
          <p:cNvSpPr txBox="1"/>
          <p:nvPr>
            <p:ph idx="1" type="body"/>
          </p:nvPr>
        </p:nvSpPr>
        <p:spPr>
          <a:xfrm>
            <a:off x="379048" y="1215483"/>
            <a:ext cx="5615353" cy="42256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36"/>
          <p:cNvSpPr txBox="1"/>
          <p:nvPr>
            <p:ph idx="2" type="body"/>
          </p:nvPr>
        </p:nvSpPr>
        <p:spPr>
          <a:xfrm>
            <a:off x="6197600" y="1215483"/>
            <a:ext cx="5613400" cy="42256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36"/>
          <p:cNvSpPr txBox="1"/>
          <p:nvPr>
            <p:ph idx="10" type="dt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6"/>
          <p:cNvSpPr txBox="1"/>
          <p:nvPr>
            <p:ph idx="12" type="sldNum"/>
          </p:nvPr>
        </p:nvSpPr>
        <p:spPr>
          <a:xfrm>
            <a:off x="381000" y="6182540"/>
            <a:ext cx="9165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allery">
  <p:cSld name="Galler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 txBox="1"/>
          <p:nvPr>
            <p:ph idx="10" type="dt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7"/>
          <p:cNvSpPr txBox="1"/>
          <p:nvPr>
            <p:ph idx="12" type="sldNum"/>
          </p:nvPr>
        </p:nvSpPr>
        <p:spPr>
          <a:xfrm>
            <a:off x="381000" y="6182540"/>
            <a:ext cx="9165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37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7"/>
          <p:cNvSpPr/>
          <p:nvPr>
            <p:ph idx="2" type="pic"/>
          </p:nvPr>
        </p:nvSpPr>
        <p:spPr>
          <a:xfrm>
            <a:off x="381000" y="1425402"/>
            <a:ext cx="3074469" cy="2081855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37"/>
          <p:cNvSpPr/>
          <p:nvPr>
            <p:ph idx="3" type="pic"/>
          </p:nvPr>
        </p:nvSpPr>
        <p:spPr>
          <a:xfrm>
            <a:off x="3771394" y="1425402"/>
            <a:ext cx="3074469" cy="2081855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37"/>
          <p:cNvSpPr/>
          <p:nvPr>
            <p:ph idx="4" type="pic"/>
          </p:nvPr>
        </p:nvSpPr>
        <p:spPr>
          <a:xfrm>
            <a:off x="7178140" y="1425402"/>
            <a:ext cx="3074469" cy="2081855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37"/>
          <p:cNvSpPr/>
          <p:nvPr>
            <p:ph idx="5" type="pic"/>
          </p:nvPr>
        </p:nvSpPr>
        <p:spPr>
          <a:xfrm>
            <a:off x="381000" y="3772092"/>
            <a:ext cx="3074469" cy="2081855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37"/>
          <p:cNvSpPr/>
          <p:nvPr>
            <p:ph idx="6" type="pic"/>
          </p:nvPr>
        </p:nvSpPr>
        <p:spPr>
          <a:xfrm>
            <a:off x="3771394" y="3772092"/>
            <a:ext cx="3074469" cy="208185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37"/>
          <p:cNvSpPr/>
          <p:nvPr>
            <p:ph idx="7" type="pic"/>
          </p:nvPr>
        </p:nvSpPr>
        <p:spPr>
          <a:xfrm>
            <a:off x="7178140" y="3772092"/>
            <a:ext cx="3074469" cy="208185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8"/>
          <p:cNvSpPr txBox="1"/>
          <p:nvPr>
            <p:ph type="title"/>
          </p:nvPr>
        </p:nvSpPr>
        <p:spPr>
          <a:xfrm>
            <a:off x="381001" y="457200"/>
            <a:ext cx="393276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200"/>
              <a:buFont typeface="Roboto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8"/>
          <p:cNvSpPr/>
          <p:nvPr>
            <p:ph idx="2" type="pic"/>
          </p:nvPr>
        </p:nvSpPr>
        <p:spPr>
          <a:xfrm>
            <a:off x="4614203" y="457201"/>
            <a:ext cx="7196798" cy="4983934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38"/>
          <p:cNvSpPr txBox="1"/>
          <p:nvPr>
            <p:ph idx="1" type="body"/>
          </p:nvPr>
        </p:nvSpPr>
        <p:spPr>
          <a:xfrm>
            <a:off x="381001" y="2274850"/>
            <a:ext cx="3932767" cy="3166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5" name="Google Shape;85;p38"/>
          <p:cNvSpPr txBox="1"/>
          <p:nvPr>
            <p:ph idx="10" type="dt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8"/>
          <p:cNvSpPr txBox="1"/>
          <p:nvPr>
            <p:ph idx="12" type="sldNum"/>
          </p:nvPr>
        </p:nvSpPr>
        <p:spPr>
          <a:xfrm>
            <a:off x="381000" y="6182540"/>
            <a:ext cx="9165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ech Tower">
  <p:cSld name="Title - Tech Tow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5"/>
          <p:cNvSpPr txBox="1"/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5"/>
          <p:cNvSpPr txBox="1"/>
          <p:nvPr>
            <p:ph idx="1" type="body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Full Photo">
  <p:cSld name="Title - Full Phot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6"/>
          <p:cNvSpPr txBox="1"/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6"/>
          <p:cNvSpPr txBox="1"/>
          <p:nvPr>
            <p:ph idx="1" type="body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2" name="Google Shape;22;p26"/>
          <p:cNvPicPr preferRelativeResize="0"/>
          <p:nvPr/>
        </p:nvPicPr>
        <p:blipFill rotWithShape="1">
          <a:blip r:embed="rId3">
            <a:alphaModFix/>
          </a:blip>
          <a:srcRect b="0" l="0" r="0" t="73770"/>
          <a:stretch/>
        </p:blipFill>
        <p:spPr>
          <a:xfrm>
            <a:off x="1" y="5059179"/>
            <a:ext cx="12191999" cy="1798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Plain">
  <p:cSld name="Title - Plai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7"/>
          <p:cNvSpPr txBox="1"/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7"/>
          <p:cNvSpPr txBox="1"/>
          <p:nvPr>
            <p:ph idx="1" type="body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Kendeda">
  <p:cSld name="Title - Kendeda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3"/>
          <p:cNvSpPr txBox="1"/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Wreck">
  <p:cSld name="TItle - Wrec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5"/>
          <p:cNvSpPr txBox="1"/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5"/>
          <p:cNvSpPr txBox="1"/>
          <p:nvPr>
            <p:ph idx="1" type="body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9"/>
          <p:cNvSpPr txBox="1"/>
          <p:nvPr>
            <p:ph idx="1" type="body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29"/>
          <p:cNvSpPr txBox="1"/>
          <p:nvPr>
            <p:ph idx="10" type="dt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9"/>
          <p:cNvSpPr txBox="1"/>
          <p:nvPr>
            <p:ph idx="12" type="sldNum"/>
          </p:nvPr>
        </p:nvSpPr>
        <p:spPr>
          <a:xfrm>
            <a:off x="381000" y="6182540"/>
            <a:ext cx="9165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" name="Google Shape;41;p29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 txBox="1"/>
          <p:nvPr>
            <p:ph type="title"/>
          </p:nvPr>
        </p:nvSpPr>
        <p:spPr>
          <a:xfrm>
            <a:off x="381001" y="457200"/>
            <a:ext cx="393276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200"/>
              <a:buFont typeface="Roboto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0"/>
          <p:cNvSpPr txBox="1"/>
          <p:nvPr>
            <p:ph idx="1" type="body"/>
          </p:nvPr>
        </p:nvSpPr>
        <p:spPr>
          <a:xfrm>
            <a:off x="4642338" y="457201"/>
            <a:ext cx="7168663" cy="5403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5" name="Google Shape;45;p30"/>
          <p:cNvSpPr txBox="1"/>
          <p:nvPr>
            <p:ph idx="2" type="body"/>
          </p:nvPr>
        </p:nvSpPr>
        <p:spPr>
          <a:xfrm>
            <a:off x="381001" y="2274849"/>
            <a:ext cx="3932767" cy="3594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6" name="Google Shape;46;p30"/>
          <p:cNvSpPr txBox="1"/>
          <p:nvPr>
            <p:ph idx="10" type="dt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0"/>
          <p:cNvSpPr txBox="1"/>
          <p:nvPr>
            <p:ph idx="12" type="sldNum"/>
          </p:nvPr>
        </p:nvSpPr>
        <p:spPr>
          <a:xfrm>
            <a:off x="381000" y="6182540"/>
            <a:ext cx="9165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1"/>
          <p:cNvSpPr txBox="1"/>
          <p:nvPr>
            <p:ph idx="10" type="dt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1"/>
          <p:cNvSpPr txBox="1"/>
          <p:nvPr>
            <p:ph idx="12" type="sldNum"/>
          </p:nvPr>
        </p:nvSpPr>
        <p:spPr>
          <a:xfrm>
            <a:off x="381000" y="6182540"/>
            <a:ext cx="9165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10" Type="http://schemas.openxmlformats.org/officeDocument/2006/relationships/theme" Target="../theme/theme3.xml"/><Relationship Id="rId9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/>
          <p:nvPr/>
        </p:nvSpPr>
        <p:spPr>
          <a:xfrm>
            <a:off x="2447108" y="1680753"/>
            <a:ext cx="8682445" cy="27606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6000"/>
              <a:buFont typeface="Roboto"/>
              <a:buNone/>
            </a:pPr>
            <a:r>
              <a:t/>
            </a:r>
            <a:endParaRPr b="1" i="0" sz="6000" u="none" cap="none" strike="noStrike">
              <a:solidFill>
                <a:srgbClr val="00305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11;p23"/>
          <p:cNvSpPr txBox="1"/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  <a:defRPr b="1" i="0" sz="6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23"/>
          <p:cNvSpPr txBox="1"/>
          <p:nvPr>
            <p:ph idx="1" type="body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Clr>
                <a:srgbClr val="B3A369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B3A36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1950" lvl="1" marL="914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3850" lvl="5" marL="2743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8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  <a:defRPr b="1" i="0" sz="3600" u="none" cap="none" strike="noStrike">
                <a:solidFill>
                  <a:srgbClr val="A7934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4" name="Google Shape;34;p28"/>
          <p:cNvSpPr txBox="1"/>
          <p:nvPr>
            <p:ph idx="1" type="body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3057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003057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3057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3057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3057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3057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003057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28"/>
          <p:cNvSpPr txBox="1"/>
          <p:nvPr>
            <p:ph idx="10" type="dt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C9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28"/>
          <p:cNvSpPr txBox="1"/>
          <p:nvPr>
            <p:ph idx="12" type="sldNum"/>
          </p:nvPr>
        </p:nvSpPr>
        <p:spPr>
          <a:xfrm>
            <a:off x="381000" y="6182540"/>
            <a:ext cx="9165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C9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C9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C9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C9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C9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C9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C9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C9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C9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 txBox="1"/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rPr lang="en-US"/>
              <a:t>Amazon QA Conversation Analysis</a:t>
            </a:r>
            <a:endParaRPr/>
          </a:p>
        </p:txBody>
      </p:sp>
      <p:sp>
        <p:nvSpPr>
          <p:cNvPr id="92" name="Google Shape;92;p1"/>
          <p:cNvSpPr txBox="1"/>
          <p:nvPr>
            <p:ph idx="1" type="body"/>
          </p:nvPr>
        </p:nvSpPr>
        <p:spPr>
          <a:xfrm>
            <a:off x="2447100" y="4441374"/>
            <a:ext cx="8906700" cy="15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3A369"/>
              </a:buClr>
              <a:buSzPct val="52941"/>
              <a:buNone/>
            </a:pPr>
            <a:r>
              <a:rPr lang="en-US" sz="3400">
                <a:latin typeface="Roboto Medium"/>
                <a:ea typeface="Roboto Medium"/>
                <a:cs typeface="Roboto Medium"/>
                <a:sym typeface="Roboto Medium"/>
              </a:rPr>
              <a:t>Team 10</a:t>
            </a:r>
            <a:endParaRPr sz="3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3A369"/>
              </a:buClr>
              <a:buSzPct val="52941"/>
              <a:buNone/>
            </a:pPr>
            <a:r>
              <a:t/>
            </a:r>
            <a:endParaRPr sz="3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3A369"/>
              </a:buClr>
              <a:buSzPct val="52941"/>
              <a:buNone/>
            </a:pPr>
            <a:r>
              <a:rPr lang="en-US" sz="3400">
                <a:latin typeface="Roboto Medium"/>
                <a:ea typeface="Roboto Medium"/>
                <a:cs typeface="Roboto Medium"/>
                <a:sym typeface="Roboto Medium"/>
              </a:rPr>
              <a:t>Tianran Huang, Jialu Liu, Lisha Xia,</a:t>
            </a:r>
            <a:endParaRPr sz="3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3A369"/>
              </a:buClr>
              <a:buSzPct val="52941"/>
              <a:buNone/>
            </a:pPr>
            <a:r>
              <a:rPr lang="en-US" sz="3400">
                <a:latin typeface="Roboto Medium"/>
                <a:ea typeface="Roboto Medium"/>
                <a:cs typeface="Roboto Medium"/>
                <a:sym typeface="Roboto Medium"/>
              </a:rPr>
              <a:t>Xiaochen Yan, Shiqin Zeng, Zhongyan Zheng</a:t>
            </a:r>
            <a:endParaRPr sz="3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B3A369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B3A369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8f3e877b54_2_104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Tools and Models</a:t>
            </a:r>
            <a:endParaRPr/>
          </a:p>
        </p:txBody>
      </p:sp>
      <p:sp>
        <p:nvSpPr>
          <p:cNvPr id="162" name="Google Shape;162;g28f3e877b54_2_104"/>
          <p:cNvSpPr txBox="1"/>
          <p:nvPr>
            <p:ph idx="2" type="body"/>
          </p:nvPr>
        </p:nvSpPr>
        <p:spPr>
          <a:xfrm>
            <a:off x="643800" y="1070850"/>
            <a:ext cx="10904400" cy="50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D0D0D"/>
                </a:solidFill>
                <a:highlight>
                  <a:srgbClr val="FFFFFF"/>
                </a:highlight>
              </a:rPr>
              <a:t>Sentiment Analysis</a:t>
            </a:r>
            <a:endParaRPr b="1"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Lexicon-based: Utilizes a predefined dictionary of words with assigned sentiment values to calculate overall sentiment scores.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Machine Learning-based: Trains models on labeled data to predict sentiments of new data.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Deep Learning: Employs neural networks to capture deeper linguistic patterns for more accurate sentiment predictions.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D0D0D"/>
                </a:solidFill>
                <a:highlight>
                  <a:srgbClr val="FFFFFF"/>
                </a:highlight>
              </a:rPr>
              <a:t>Topic Modeling</a:t>
            </a:r>
            <a:endParaRPr b="1"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Data Preparation: Involves cleaning, tokenization, removal of stopwords, and normalization of texts.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Feature Extraction: Uses Bag of Words (BOW) and Term Frequency-Inverse Document Frequency (TF-IDF) methods.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Modeling: Applies Latent Dirichlet Allocation (LDA) to uncover underlying topics in the text data.</a:t>
            </a:r>
            <a:endParaRPr sz="1800"/>
          </a:p>
          <a:p>
            <a:pPr indent="0" lvl="0" marL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20000"/>
              </a:lnSpc>
              <a:spcBef>
                <a:spcPts val="1400"/>
              </a:spcBef>
              <a:spcAft>
                <a:spcPts val="40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8f3e877b54_2_111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Tools and Models Cont.</a:t>
            </a:r>
            <a:endParaRPr/>
          </a:p>
        </p:txBody>
      </p:sp>
      <p:sp>
        <p:nvSpPr>
          <p:cNvPr id="168" name="Google Shape;168;g28f3e877b54_2_111"/>
          <p:cNvSpPr txBox="1"/>
          <p:nvPr>
            <p:ph idx="2" type="body"/>
          </p:nvPr>
        </p:nvSpPr>
        <p:spPr>
          <a:xfrm>
            <a:off x="626100" y="976425"/>
            <a:ext cx="10939800" cy="39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D0D0D"/>
                </a:solidFill>
                <a:highlight>
                  <a:srgbClr val="FFFFFF"/>
                </a:highlight>
              </a:rPr>
              <a:t>Classification Models</a:t>
            </a:r>
            <a:endParaRPr b="1" sz="20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Random Forest Classification: Uses multiple decision trees to improve classification accuracy and assess feature importance.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Adaboost: Combines multiple weak classifiers to create a strong classifier.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GBDT: incrementally build a model by iteratively adding decision trees to correct errors from previous models, ultimately creating a highly accurate prediction model.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Support Vector Machines (SVM) and Multi-Layer Perceptrons (MLP): Employed for categorizing reviews into different classes based on extracted features from topic modeling and sentiment analysis.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D0D0D"/>
                </a:solidFill>
                <a:highlight>
                  <a:schemeClr val="lt1"/>
                </a:highlight>
              </a:rPr>
              <a:t>Model Evaluation</a:t>
            </a:r>
            <a:endParaRPr b="1" sz="18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Metrics such as precision, recall, F1 score, and accuracy are used to evaluate the models.</a:t>
            </a:r>
            <a:endParaRPr sz="18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Cross-validation is employed to ensure the model’s robustness and generalizability.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cf16d2e636_2_6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Tools and Models Cont.</a:t>
            </a:r>
            <a:endParaRPr/>
          </a:p>
        </p:txBody>
      </p:sp>
      <p:sp>
        <p:nvSpPr>
          <p:cNvPr id="174" name="Google Shape;174;g2cf16d2e636_2_6"/>
          <p:cNvSpPr txBox="1"/>
          <p:nvPr>
            <p:ph idx="2" type="body"/>
          </p:nvPr>
        </p:nvSpPr>
        <p:spPr>
          <a:xfrm>
            <a:off x="729250" y="1215625"/>
            <a:ext cx="6174600" cy="50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282828"/>
                </a:solidFill>
                <a:latin typeface="Roboto Medium"/>
                <a:ea typeface="Roboto Medium"/>
                <a:cs typeface="Roboto Medium"/>
                <a:sym typeface="Roboto Medium"/>
              </a:rPr>
              <a:t>Hierarchy Classification</a:t>
            </a:r>
            <a:endParaRPr sz="2500">
              <a:solidFill>
                <a:srgbClr val="0D0D0D"/>
              </a:solidFill>
              <a:highlight>
                <a:srgbClr val="FFFFFF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Established a hierarchical structure with three stages 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Stage 0: Review Data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Stage 1:  score&lt;4 and score&gt;=4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Stage 2: classify each of classes in stage 1 into 2 classes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Assign priority to cases with a high probability of a rating score under 4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A supplementary model to optimize the response service from the merchant</a:t>
            </a:r>
            <a:endParaRPr b="1"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</p:txBody>
      </p:sp>
      <p:pic>
        <p:nvPicPr>
          <p:cNvPr id="175" name="Google Shape;175;g2cf16d2e636_2_6"/>
          <p:cNvPicPr preferRelativeResize="0"/>
          <p:nvPr/>
        </p:nvPicPr>
        <p:blipFill rotWithShape="1">
          <a:blip r:embed="rId3">
            <a:alphaModFix/>
          </a:blip>
          <a:srcRect b="0" l="0" r="0" t="6480"/>
          <a:stretch/>
        </p:blipFill>
        <p:spPr>
          <a:xfrm>
            <a:off x="6903850" y="1860600"/>
            <a:ext cx="4907150" cy="362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8f3e877b54_2_18"/>
          <p:cNvSpPr txBox="1"/>
          <p:nvPr>
            <p:ph type="title"/>
          </p:nvPr>
        </p:nvSpPr>
        <p:spPr>
          <a:xfrm>
            <a:off x="1642654" y="1593585"/>
            <a:ext cx="8906700" cy="29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rPr lang="en-US"/>
              <a:t>Data </a:t>
            </a:r>
            <a:r>
              <a:rPr lang="en-US"/>
              <a:t>Mining Strategies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8f3e877b54_2_117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Data Mining</a:t>
            </a:r>
            <a:endParaRPr/>
          </a:p>
        </p:txBody>
      </p:sp>
      <p:sp>
        <p:nvSpPr>
          <p:cNvPr id="186" name="Google Shape;186;g28f3e877b54_2_117"/>
          <p:cNvSpPr txBox="1"/>
          <p:nvPr>
            <p:ph idx="2" type="body"/>
          </p:nvPr>
        </p:nvSpPr>
        <p:spPr>
          <a:xfrm>
            <a:off x="381000" y="1069800"/>
            <a:ext cx="5073300" cy="50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Data Preprocessing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Large Scale Dataset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■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Extract the particular product (“asin”)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Exploratory Data Analysis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■"/>
            </a:pPr>
            <a:r>
              <a:rPr lang="en-US">
                <a:solidFill>
                  <a:srgbClr val="0D0D0D"/>
                </a:solidFill>
                <a:highlight>
                  <a:srgbClr val="FFFFFF"/>
                </a:highlight>
              </a:rPr>
              <a:t>Reviewer activity visualization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■"/>
            </a:pPr>
            <a:r>
              <a:rPr lang="en-US">
                <a:solidFill>
                  <a:srgbClr val="0D0D0D"/>
                </a:solidFill>
                <a:highlight>
                  <a:srgbClr val="FFFFFF"/>
                </a:highlight>
              </a:rPr>
              <a:t>Sentiment Polarity visualization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Feature Engineering</a:t>
            </a:r>
            <a:endParaRPr sz="18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Time: Convert to Datetime format </a:t>
            </a:r>
            <a:endParaRPr sz="18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Helpful: Convert to numeric format to evaluate the quality of the answer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Sentiment Analysis: Assigning </a:t>
            </a:r>
            <a:r>
              <a:rPr b="1" lang="en-US" sz="1800">
                <a:solidFill>
                  <a:srgbClr val="0D0D0D"/>
                </a:solidFill>
                <a:highlight>
                  <a:srgbClr val="FFFFFF"/>
                </a:highlight>
              </a:rPr>
              <a:t>polarity score</a:t>
            </a: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 with each comment, and get the sentiment polarity </a:t>
            </a:r>
            <a:r>
              <a:rPr b="1" lang="en-US" sz="1800">
                <a:solidFill>
                  <a:srgbClr val="0D0D0D"/>
                </a:solidFill>
                <a:highlight>
                  <a:srgbClr val="FFFFFF"/>
                </a:highlight>
              </a:rPr>
              <a:t>classification label</a:t>
            </a:r>
            <a:endParaRPr b="1"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</p:txBody>
      </p:sp>
      <p:pic>
        <p:nvPicPr>
          <p:cNvPr id="187" name="Google Shape;187;g28f3e877b54_2_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1625" y="1343597"/>
            <a:ext cx="6429375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28f3e877b54_2_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2325" y="3186072"/>
            <a:ext cx="5905500" cy="29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8f3e877b54_2_126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Data Mining</a:t>
            </a:r>
            <a:endParaRPr/>
          </a:p>
        </p:txBody>
      </p:sp>
      <p:sp>
        <p:nvSpPr>
          <p:cNvPr id="194" name="Google Shape;194;g28f3e877b54_2_126"/>
          <p:cNvSpPr txBox="1"/>
          <p:nvPr>
            <p:ph idx="2" type="body"/>
          </p:nvPr>
        </p:nvSpPr>
        <p:spPr>
          <a:xfrm>
            <a:off x="455425" y="1215625"/>
            <a:ext cx="5020500" cy="50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Topic Modeling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Text Preprocessing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Creating Dictionary and Corpus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Using LDA model to extract the Topic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Data Cleaning &amp; Export</a:t>
            </a:r>
            <a:endParaRPr sz="18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A subset of relevant columns is selected and saved to a new data file </a:t>
            </a:r>
            <a:endParaRPr sz="18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Data Partition</a:t>
            </a:r>
            <a:endParaRPr sz="18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train_test_split function</a:t>
            </a:r>
            <a:endParaRPr sz="18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■"/>
            </a:pP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randomly split the dataset into training data and testing data</a:t>
            </a:r>
            <a:endParaRPr sz="18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</p:txBody>
      </p:sp>
      <p:pic>
        <p:nvPicPr>
          <p:cNvPr id="195" name="Google Shape;195;g28f3e877b54_2_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1950" y="857022"/>
            <a:ext cx="5943600" cy="195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28f3e877b54_2_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8250" y="3172675"/>
            <a:ext cx="5567300" cy="272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g28f3e877b54_2_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2975" y="1575622"/>
            <a:ext cx="3914775" cy="250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g28f3e877b54_2_135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Data Mining</a:t>
            </a:r>
            <a:endParaRPr/>
          </a:p>
        </p:txBody>
      </p:sp>
      <p:sp>
        <p:nvSpPr>
          <p:cNvPr id="204" name="Google Shape;204;g28f3e877b54_2_135"/>
          <p:cNvSpPr txBox="1"/>
          <p:nvPr>
            <p:ph idx="2" type="body"/>
          </p:nvPr>
        </p:nvSpPr>
        <p:spPr>
          <a:xfrm>
            <a:off x="455425" y="1136650"/>
            <a:ext cx="6507900" cy="50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Normalization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MinMaxScaler: ensures the numerical values of different features are consistent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Oversampling for Handling Imbalanced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B</a:t>
            </a:r>
            <a:r>
              <a:rPr lang="en-US" sz="1800">
                <a:solidFill>
                  <a:srgbClr val="0D0D0D"/>
                </a:solidFill>
                <a:highlight>
                  <a:schemeClr val="lt1"/>
                </a:highlight>
              </a:rPr>
              <a:t>alance the dataset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SMOTETomek Algorithm: 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2" marL="137160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■"/>
            </a:pPr>
            <a:r>
              <a:rPr lang="en-US">
                <a:solidFill>
                  <a:srgbClr val="0D0D0D"/>
                </a:solidFill>
                <a:highlight>
                  <a:srgbClr val="FFFFFF"/>
                </a:highlight>
              </a:rPr>
              <a:t>G</a:t>
            </a: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enerat</a:t>
            </a:r>
            <a:r>
              <a:rPr lang="en-US">
                <a:solidFill>
                  <a:srgbClr val="0D0D0D"/>
                </a:solidFill>
                <a:highlight>
                  <a:srgbClr val="FFFFFF"/>
                </a:highlight>
              </a:rPr>
              <a:t>e</a:t>
            </a: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 synthetic samples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2" marL="137160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■"/>
            </a:pPr>
            <a:r>
              <a:rPr lang="en-US">
                <a:solidFill>
                  <a:srgbClr val="0D0D0D"/>
                </a:solidFill>
                <a:highlight>
                  <a:srgbClr val="FFFFFF"/>
                </a:highlight>
              </a:rPr>
              <a:t>R</a:t>
            </a: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emov</a:t>
            </a:r>
            <a:r>
              <a:rPr lang="en-US">
                <a:solidFill>
                  <a:srgbClr val="0D0D0D"/>
                </a:solidFill>
                <a:highlight>
                  <a:srgbClr val="FFFFFF"/>
                </a:highlight>
              </a:rPr>
              <a:t>e</a:t>
            </a: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 overlapping samples between synthetic and majority class samples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Grid Search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○"/>
            </a:pPr>
            <a:r>
              <a:rPr lang="en-US" sz="1800">
                <a:solidFill>
                  <a:srgbClr val="0D0D0D"/>
                </a:solidFill>
                <a:highlight>
                  <a:srgbClr val="FFFFFF"/>
                </a:highlight>
              </a:rPr>
              <a:t>Evaluates the performance of each parameter combination using cross-validation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</p:txBody>
      </p:sp>
      <p:sp>
        <p:nvSpPr>
          <p:cNvPr id="205" name="Google Shape;205;g28f3e877b54_2_135"/>
          <p:cNvSpPr txBox="1"/>
          <p:nvPr/>
        </p:nvSpPr>
        <p:spPr>
          <a:xfrm>
            <a:off x="1750700" y="1961300"/>
            <a:ext cx="26400" cy="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305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6" name="Google Shape;206;g28f3e877b54_2_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8825" y="2132425"/>
            <a:ext cx="2104450" cy="65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8f3e877b54_2_10"/>
          <p:cNvSpPr txBox="1"/>
          <p:nvPr>
            <p:ph type="title"/>
          </p:nvPr>
        </p:nvSpPr>
        <p:spPr>
          <a:xfrm>
            <a:off x="1642654" y="1948985"/>
            <a:ext cx="8906700" cy="29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rPr lang="en-US"/>
              <a:t>Results &amp;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rPr lang="en-US"/>
              <a:t>Property Assessment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cd5c31e9fa_0_10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Results of SVC</a:t>
            </a:r>
            <a:endParaRPr/>
          </a:p>
        </p:txBody>
      </p:sp>
      <p:pic>
        <p:nvPicPr>
          <p:cNvPr id="217" name="Google Shape;217;g2cd5c31e9fa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475" y="1215625"/>
            <a:ext cx="5574950" cy="443137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18" name="Google Shape;218;g2cd5c31e9fa_0_10"/>
          <p:cNvGraphicFramePr/>
          <p:nvPr/>
        </p:nvGraphicFramePr>
        <p:xfrm>
          <a:off x="6836025" y="1324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{39BC3437-611F-47DE-B049-BF6EC26C49EC}</a:tableStyleId>
              </a:tblPr>
              <a:tblGrid>
                <a:gridCol w="2277400"/>
                <a:gridCol w="2277400"/>
              </a:tblGrid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Metrics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Result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Precision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0.3422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Recall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0.585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F1-Score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0.4318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Macro Avg F1-Score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0.1476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  <p:sp>
        <p:nvSpPr>
          <p:cNvPr id="219" name="Google Shape;219;g2cd5c31e9fa_0_10"/>
          <p:cNvSpPr txBox="1"/>
          <p:nvPr/>
        </p:nvSpPr>
        <p:spPr>
          <a:xfrm>
            <a:off x="6529025" y="4185850"/>
            <a:ext cx="5080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erforms well on categorizing class 5 with high recall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Performs poorly for the other classes 1 to 4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cd5c31e9fa_0_30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Results of Adaboosting</a:t>
            </a:r>
            <a:endParaRPr/>
          </a:p>
        </p:txBody>
      </p:sp>
      <p:pic>
        <p:nvPicPr>
          <p:cNvPr id="225" name="Google Shape;225;g2cd5c31e9fa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275" y="1394347"/>
            <a:ext cx="5943600" cy="47720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26" name="Google Shape;226;g2cd5c31e9fa_0_30"/>
          <p:cNvGraphicFramePr/>
          <p:nvPr/>
        </p:nvGraphicFramePr>
        <p:xfrm>
          <a:off x="6836025" y="1215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{39BC3437-611F-47DE-B049-BF6EC26C49EC}</a:tableStyleId>
              </a:tblPr>
              <a:tblGrid>
                <a:gridCol w="2277400"/>
                <a:gridCol w="2277400"/>
              </a:tblGrid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Metrics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Result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Precision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0.5595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Recall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0.515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F1-Score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0.5357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Macro Avg F1-Score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0.3378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  <p:sp>
        <p:nvSpPr>
          <p:cNvPr id="227" name="Google Shape;227;g2cd5c31e9fa_0_30"/>
          <p:cNvSpPr txBox="1"/>
          <p:nvPr/>
        </p:nvSpPr>
        <p:spPr>
          <a:xfrm>
            <a:off x="6569875" y="4080575"/>
            <a:ext cx="5052900" cy="16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Outperforms SVC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erforms relatively well on classes 1 and 5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Have difficulty recognizing classes 2, 3 and 4.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-US" sz="1700">
                <a:latin typeface="Roboto"/>
                <a:ea typeface="Roboto"/>
                <a:cs typeface="Roboto"/>
                <a:sym typeface="Roboto"/>
              </a:rPr>
              <a:t>The overall accuracy is low (51.5%)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"/>
          <p:cNvSpPr txBox="1"/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98" name="Google Shape;98;p5"/>
          <p:cNvSpPr txBox="1"/>
          <p:nvPr/>
        </p:nvSpPr>
        <p:spPr>
          <a:xfrm>
            <a:off x="901250" y="1534950"/>
            <a:ext cx="9730800" cy="42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boto Medium"/>
              <a:buChar char="●"/>
            </a:pPr>
            <a:r>
              <a:rPr lang="en-US" sz="27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Project Motivation and Goals</a:t>
            </a:r>
            <a:endParaRPr sz="27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boto Medium"/>
              <a:buChar char="●"/>
            </a:pPr>
            <a:r>
              <a:rPr lang="en-US" sz="27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Collection and Data </a:t>
            </a:r>
            <a:r>
              <a:rPr lang="en-US" sz="27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Characteristics</a:t>
            </a:r>
            <a:endParaRPr sz="27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boto Medium"/>
              <a:buChar char="●"/>
            </a:pPr>
            <a:r>
              <a:rPr lang="en-US" sz="27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Machine Learning Tools and Model Selection</a:t>
            </a:r>
            <a:endParaRPr sz="27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boto Medium"/>
              <a:buChar char="●"/>
            </a:pPr>
            <a:r>
              <a:rPr lang="en-US" sz="27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Mining</a:t>
            </a:r>
            <a:endParaRPr sz="27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boto Medium"/>
              <a:buChar char="●"/>
            </a:pPr>
            <a:r>
              <a:rPr lang="en-US" sz="27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Results and Property Assessment</a:t>
            </a:r>
            <a:endParaRPr sz="27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boto Medium"/>
              <a:buChar char="●"/>
            </a:pPr>
            <a:r>
              <a:rPr lang="en-US" sz="27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Enterprise Discussion</a:t>
            </a:r>
            <a:endParaRPr sz="27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400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boto Medium"/>
              <a:buChar char="●"/>
            </a:pPr>
            <a:r>
              <a:rPr lang="en-US" sz="27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Conclusion and Future Work</a:t>
            </a:r>
            <a:endParaRPr sz="27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cd5c31e9fa_0_36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Results of GBDT</a:t>
            </a:r>
            <a:endParaRPr/>
          </a:p>
        </p:txBody>
      </p:sp>
      <p:pic>
        <p:nvPicPr>
          <p:cNvPr id="233" name="Google Shape;233;g2cd5c31e9fa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425" y="1341697"/>
            <a:ext cx="5943600" cy="47244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34" name="Google Shape;234;g2cd5c31e9fa_0_36"/>
          <p:cNvGraphicFramePr/>
          <p:nvPr/>
        </p:nvGraphicFramePr>
        <p:xfrm>
          <a:off x="6875525" y="1271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{39BC3437-611F-47DE-B049-BF6EC26C49EC}</a:tableStyleId>
              </a:tblPr>
              <a:tblGrid>
                <a:gridCol w="2277400"/>
                <a:gridCol w="2277400"/>
              </a:tblGrid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Metrics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Result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Precision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0.5413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Recall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0.635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F1-Score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0.5672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Macro Avg F1-Score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0.3276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  <p:sp>
        <p:nvSpPr>
          <p:cNvPr id="235" name="Google Shape;235;g2cd5c31e9fa_0_36"/>
          <p:cNvSpPr txBox="1"/>
          <p:nvPr/>
        </p:nvSpPr>
        <p:spPr>
          <a:xfrm>
            <a:off x="6792375" y="4146375"/>
            <a:ext cx="47211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ood recognition ability for class 1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Strong recognition ability for class 5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Still limited in its ability to recognize classes 2, 3 and 4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cd5c31e9fa_0_42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Results of Random Forest</a:t>
            </a:r>
            <a:endParaRPr/>
          </a:p>
        </p:txBody>
      </p:sp>
      <p:pic>
        <p:nvPicPr>
          <p:cNvPr id="241" name="Google Shape;241;g2cd5c31e9fa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100" y="1433826"/>
            <a:ext cx="5533550" cy="43974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2" name="Google Shape;242;g2cd5c31e9fa_0_42"/>
          <p:cNvGraphicFramePr/>
          <p:nvPr/>
        </p:nvGraphicFramePr>
        <p:xfrm>
          <a:off x="6875525" y="1627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{39BC3437-611F-47DE-B049-BF6EC26C49EC}</a:tableStyleId>
              </a:tblPr>
              <a:tblGrid>
                <a:gridCol w="2277400"/>
                <a:gridCol w="2277400"/>
              </a:tblGrid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Metrics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Result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Precision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98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0.8605</a:t>
                      </a:r>
                      <a:endParaRPr b="1">
                        <a:solidFill>
                          <a:srgbClr val="98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Recall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98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0.845</a:t>
                      </a:r>
                      <a:endParaRPr b="1">
                        <a:solidFill>
                          <a:srgbClr val="98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Weighted Avg F1-Score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98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0.8505</a:t>
                      </a:r>
                      <a:endParaRPr b="1">
                        <a:solidFill>
                          <a:srgbClr val="98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526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Macro Avg F1-Score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98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0.7037</a:t>
                      </a:r>
                      <a:endParaRPr b="1">
                        <a:solidFill>
                          <a:srgbClr val="98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  <p:sp>
        <p:nvSpPr>
          <p:cNvPr id="243" name="Google Shape;243;g2cd5c31e9fa_0_42"/>
          <p:cNvSpPr txBox="1"/>
          <p:nvPr/>
        </p:nvSpPr>
        <p:spPr>
          <a:xfrm>
            <a:off x="6612525" y="4318200"/>
            <a:ext cx="5198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Performs best among all models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High precision, recall, and F1 scores on most of the classes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High Macro average shows a more balanced and robust performance.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cd5c31e9fa_0_56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Hierarchy decision tree Results</a:t>
            </a:r>
            <a:endParaRPr/>
          </a:p>
        </p:txBody>
      </p:sp>
      <p:graphicFrame>
        <p:nvGraphicFramePr>
          <p:cNvPr id="249" name="Google Shape;249;g2cd5c31e9fa_0_56"/>
          <p:cNvGraphicFramePr/>
          <p:nvPr/>
        </p:nvGraphicFramePr>
        <p:xfrm>
          <a:off x="2860588" y="14262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{39BC3437-611F-47DE-B049-BF6EC26C49EC}</a:tableStyleId>
              </a:tblPr>
              <a:tblGrid>
                <a:gridCol w="1661575"/>
                <a:gridCol w="1009050"/>
                <a:gridCol w="953525"/>
                <a:gridCol w="939650"/>
                <a:gridCol w="967400"/>
                <a:gridCol w="939625"/>
              </a:tblGrid>
              <a:tr h="602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Class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&lt;2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&lt;3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&lt;4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&gt;=4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=5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3A369"/>
                    </a:solidFill>
                  </a:tcPr>
                </a:tc>
              </a:tr>
              <a:tr h="549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Accuracy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0.895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1.0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0.97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0.925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1.0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931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Mean Cross-Validation Accuracy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0.9200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1.0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0.92875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1.0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0.755</a:t>
                      </a:r>
                      <a:endParaRPr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D0D0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  <p:sp>
        <p:nvSpPr>
          <p:cNvPr id="250" name="Google Shape;250;g2cd5c31e9fa_0_56"/>
          <p:cNvSpPr txBox="1"/>
          <p:nvPr/>
        </p:nvSpPr>
        <p:spPr>
          <a:xfrm>
            <a:off x="960313" y="3863375"/>
            <a:ext cx="10271400" cy="20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>
                <a:latin typeface="Roboto"/>
                <a:ea typeface="Roboto"/>
                <a:cs typeface="Roboto"/>
                <a:sym typeface="Roboto"/>
              </a:rPr>
              <a:t>Classes "&lt;3" and "≥4" achieve perfect accuracy and cross-validation scores,. 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en-US" sz="1900">
                <a:latin typeface="Roboto"/>
                <a:ea typeface="Roboto"/>
                <a:cs typeface="Roboto"/>
                <a:sym typeface="Roboto"/>
              </a:rPr>
              <a:t>Class "&lt;2" shows high consistency with accuracy above 0.89 and the highest cross-validation score among the non-perfect classes.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en-US" sz="1900">
                <a:latin typeface="Roboto"/>
                <a:ea typeface="Roboto"/>
                <a:cs typeface="Roboto"/>
                <a:sym typeface="Roboto"/>
              </a:rPr>
              <a:t>Class "=5" exhibits a significant discrepancy with perfect accuracy but much lower cross-validation accuracy.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8f3e877b54_2_22"/>
          <p:cNvSpPr txBox="1"/>
          <p:nvPr>
            <p:ph type="title"/>
          </p:nvPr>
        </p:nvSpPr>
        <p:spPr>
          <a:xfrm>
            <a:off x="1642650" y="1948975"/>
            <a:ext cx="9440100" cy="29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rPr lang="en-US"/>
              <a:t>Conclusion, Enterprise Discussion, &amp; Future Work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cf1912beb0_0_0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261" name="Google Shape;261;g2cf1912beb0_0_0"/>
          <p:cNvSpPr txBox="1"/>
          <p:nvPr>
            <p:ph idx="2" type="body"/>
          </p:nvPr>
        </p:nvSpPr>
        <p:spPr>
          <a:xfrm>
            <a:off x="986100" y="1471550"/>
            <a:ext cx="10219800" cy="24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2100"/>
              <a:buFont typeface="Roboto"/>
              <a:buChar char="●"/>
            </a:pPr>
            <a:r>
              <a:rPr lang="en-US" sz="2100">
                <a:solidFill>
                  <a:srgbClr val="0D0D0D"/>
                </a:solidFill>
                <a:highlight>
                  <a:srgbClr val="FFFFFF"/>
                </a:highlight>
              </a:rPr>
              <a:t>Effectively analyzed customer conversations and predicting product feedback scores.</a:t>
            </a:r>
            <a:endParaRPr sz="21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2100"/>
              <a:buFont typeface="Roboto"/>
              <a:buChar char="●"/>
            </a:pPr>
            <a:r>
              <a:rPr lang="en-US" sz="2100">
                <a:solidFill>
                  <a:srgbClr val="0D0D0D"/>
                </a:solidFill>
                <a:highlight>
                  <a:srgbClr val="FFFFFF"/>
                </a:highlight>
              </a:rPr>
              <a:t>The Random Forest model outperforms Support Vector Machine, GBDT, and AdaBoost.</a:t>
            </a:r>
            <a:endParaRPr sz="21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2100"/>
              <a:buFont typeface="Roboto"/>
              <a:buChar char="●"/>
            </a:pPr>
            <a:r>
              <a:rPr lang="en-US" sz="2100">
                <a:solidFill>
                  <a:srgbClr val="0D0D0D"/>
                </a:solidFill>
                <a:highlight>
                  <a:srgbClr val="FFFFFF"/>
                </a:highlight>
              </a:rPr>
              <a:t>Sentiment analysis and topic modeling provide insights into customer emotions, concerns, and key themes driving product discussions.</a:t>
            </a:r>
            <a:endParaRPr sz="21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2100"/>
              <a:buFont typeface="Roboto"/>
              <a:buChar char="●"/>
            </a:pPr>
            <a:r>
              <a:rPr lang="en-US" sz="2100">
                <a:solidFill>
                  <a:srgbClr val="0D0D0D"/>
                </a:solidFill>
                <a:highlight>
                  <a:srgbClr val="FFFFFF"/>
                </a:highlight>
              </a:rPr>
              <a:t>Classified the products based on different topic distributions from the topic modeling result.</a:t>
            </a:r>
            <a:endParaRPr sz="21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cf16d2e636_1_0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Enterprise Discussion</a:t>
            </a:r>
            <a:endParaRPr/>
          </a:p>
        </p:txBody>
      </p:sp>
      <p:sp>
        <p:nvSpPr>
          <p:cNvPr id="267" name="Google Shape;267;g2cf16d2e636_1_0"/>
          <p:cNvSpPr txBox="1"/>
          <p:nvPr>
            <p:ph idx="2" type="body"/>
          </p:nvPr>
        </p:nvSpPr>
        <p:spPr>
          <a:xfrm>
            <a:off x="986100" y="1123475"/>
            <a:ext cx="10219800" cy="50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D0D0D"/>
              </a:buClr>
              <a:buSzPts val="2100"/>
              <a:buFont typeface="Roboto"/>
              <a:buChar char="●"/>
            </a:pPr>
            <a:r>
              <a:rPr lang="en-US" sz="2100">
                <a:solidFill>
                  <a:srgbClr val="0D0D0D"/>
                </a:solidFill>
                <a:highlight>
                  <a:schemeClr val="lt1"/>
                </a:highlight>
              </a:rPr>
              <a:t>Valuable for e-commerce enterprises, especially with health and personal care products</a:t>
            </a:r>
            <a:endParaRPr sz="21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2100"/>
              <a:buFont typeface="Roboto"/>
              <a:buChar char="●"/>
            </a:pPr>
            <a:r>
              <a:rPr lang="en-US" sz="2100">
                <a:solidFill>
                  <a:srgbClr val="0D0D0D"/>
                </a:solidFill>
                <a:highlight>
                  <a:schemeClr val="lt1"/>
                </a:highlight>
              </a:rPr>
              <a:t>Enable businesses to gain insights into customer sentiments, concerns, and overall satisfaction</a:t>
            </a:r>
            <a:endParaRPr sz="21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2100"/>
              <a:buFont typeface="Roboto"/>
              <a:buChar char="●"/>
            </a:pPr>
            <a:r>
              <a:rPr lang="en-US" sz="2100">
                <a:solidFill>
                  <a:srgbClr val="0D0D0D"/>
                </a:solidFill>
                <a:highlight>
                  <a:schemeClr val="lt1"/>
                </a:highlight>
              </a:rPr>
              <a:t>Help enterprises address concerns, improve product descriptions, and provide targeted support</a:t>
            </a:r>
            <a:endParaRPr sz="21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2100"/>
              <a:buFont typeface="Roboto"/>
              <a:buChar char="●"/>
            </a:pPr>
            <a:r>
              <a:rPr lang="en-US" sz="2100">
                <a:solidFill>
                  <a:srgbClr val="0D0D0D"/>
                </a:solidFill>
                <a:highlight>
                  <a:schemeClr val="lt1"/>
                </a:highlight>
              </a:rPr>
              <a:t>Product score prediction assists businesses in identifying areas for improvement and prioritizing efforts</a:t>
            </a:r>
            <a:endParaRPr sz="21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cf1912beb0_0_6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Future Plan</a:t>
            </a:r>
            <a:endParaRPr/>
          </a:p>
        </p:txBody>
      </p:sp>
      <p:sp>
        <p:nvSpPr>
          <p:cNvPr id="273" name="Google Shape;273;g2cf1912beb0_0_6"/>
          <p:cNvSpPr txBox="1"/>
          <p:nvPr>
            <p:ph idx="2" type="body"/>
          </p:nvPr>
        </p:nvSpPr>
        <p:spPr>
          <a:xfrm>
            <a:off x="986100" y="1215625"/>
            <a:ext cx="10219800" cy="50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D0D0D"/>
              </a:buClr>
              <a:buSzPts val="2000"/>
              <a:buFont typeface="Roboto"/>
              <a:buChar char="●"/>
            </a:pPr>
            <a:r>
              <a:rPr lang="en-US" sz="2000">
                <a:solidFill>
                  <a:srgbClr val="0D0D0D"/>
                </a:solidFill>
                <a:highlight>
                  <a:srgbClr val="FFFFFF"/>
                </a:highlight>
              </a:rPr>
              <a:t>Developing a chatbot that uses insights from data mining techniques, text analysis, and predictive machine learning models</a:t>
            </a:r>
            <a:endParaRPr sz="20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-US">
                <a:solidFill>
                  <a:srgbClr val="0D0D0D"/>
                </a:solidFill>
                <a:highlight>
                  <a:srgbClr val="FFFFFF"/>
                </a:highlight>
              </a:rPr>
              <a:t>The chatbot could provide personalized responses to customer questions based on identified topics and sentiments.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-US">
                <a:solidFill>
                  <a:srgbClr val="0D0D0D"/>
                </a:solidFill>
                <a:highlight>
                  <a:srgbClr val="FFFFFF"/>
                </a:highlight>
              </a:rPr>
              <a:t>Integration of the existing chatbot with the Amazon QA system, improving user experience and reducing business workload.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2000"/>
              <a:buFont typeface="Roboto"/>
              <a:buChar char="●"/>
            </a:pPr>
            <a:r>
              <a:rPr lang="en-US" sz="2000">
                <a:solidFill>
                  <a:srgbClr val="0D0D0D"/>
                </a:solidFill>
                <a:highlight>
                  <a:srgbClr val="FFFFFF"/>
                </a:highlight>
              </a:rPr>
              <a:t>Incorporating advanced NLP techniques, such as deep learning-based models, to improve accuracy and understanding of customer conversations</a:t>
            </a:r>
            <a:endParaRPr sz="20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"/>
          <p:cNvSpPr txBox="1"/>
          <p:nvPr>
            <p:ph type="title"/>
          </p:nvPr>
        </p:nvSpPr>
        <p:spPr>
          <a:xfrm>
            <a:off x="1642658" y="1846067"/>
            <a:ext cx="8906700" cy="25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rPr lang="en-US"/>
              <a:t>Thank you !</a:t>
            </a:r>
            <a:endParaRPr/>
          </a:p>
        </p:txBody>
      </p:sp>
      <p:sp>
        <p:nvSpPr>
          <p:cNvPr id="279" name="Google Shape;279;p2"/>
          <p:cNvSpPr txBox="1"/>
          <p:nvPr>
            <p:ph idx="1" type="body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/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rPr lang="en-US"/>
              <a:t>Project Motivation &amp; Goals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8f3e877b54_2_27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Project Motivation &amp; Goals</a:t>
            </a:r>
            <a:endParaRPr/>
          </a:p>
        </p:txBody>
      </p:sp>
      <p:grpSp>
        <p:nvGrpSpPr>
          <p:cNvPr id="109" name="Google Shape;109;g28f3e877b54_2_27"/>
          <p:cNvGrpSpPr/>
          <p:nvPr/>
        </p:nvGrpSpPr>
        <p:grpSpPr>
          <a:xfrm>
            <a:off x="1221281" y="1777577"/>
            <a:ext cx="4719807" cy="3725255"/>
            <a:chOff x="1617091" y="1777565"/>
            <a:chExt cx="2695800" cy="3725255"/>
          </a:xfrm>
        </p:grpSpPr>
        <p:sp>
          <p:nvSpPr>
            <p:cNvPr id="110" name="Google Shape;110;g28f3e877b54_2_27"/>
            <p:cNvSpPr/>
            <p:nvPr/>
          </p:nvSpPr>
          <p:spPr>
            <a:xfrm>
              <a:off x="1617091" y="2274220"/>
              <a:ext cx="2695800" cy="3228600"/>
            </a:xfrm>
            <a:prstGeom prst="rect">
              <a:avLst/>
            </a:prstGeom>
            <a:solidFill>
              <a:srgbClr val="D6DB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g28f3e877b54_2_27"/>
            <p:cNvSpPr/>
            <p:nvPr/>
          </p:nvSpPr>
          <p:spPr>
            <a:xfrm>
              <a:off x="1617091" y="1777565"/>
              <a:ext cx="2695800" cy="552300"/>
            </a:xfrm>
            <a:prstGeom prst="rect">
              <a:avLst/>
            </a:prstGeom>
            <a:solidFill>
              <a:srgbClr val="B3A36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g28f3e877b54_2_27"/>
            <p:cNvSpPr txBox="1"/>
            <p:nvPr/>
          </p:nvSpPr>
          <p:spPr>
            <a:xfrm>
              <a:off x="1703691" y="2579363"/>
              <a:ext cx="2451600" cy="24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42900" lvl="0" marL="457200" rtl="0" algn="l">
                <a:lnSpc>
                  <a:spcPct val="150000"/>
                </a:lnSpc>
                <a:spcBef>
                  <a:spcPts val="1500"/>
                </a:spcBef>
                <a:spcAft>
                  <a:spcPts val="0"/>
                </a:spcAft>
                <a:buClr>
                  <a:srgbClr val="0D0D0D"/>
                </a:buClr>
                <a:buSzPts val="1800"/>
                <a:buFont typeface="Roboto Medium"/>
                <a:buChar char="●"/>
              </a:pPr>
              <a:r>
                <a:rPr lang="en-US" sz="1800">
                  <a:solidFill>
                    <a:srgbClr val="0D0D0D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Understanding Customer Interactions</a:t>
              </a:r>
              <a:endParaRPr sz="1800">
                <a:solidFill>
                  <a:srgbClr val="0D0D0D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34290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800"/>
                <a:buFont typeface="Roboto Medium"/>
                <a:buChar char="●"/>
              </a:pPr>
              <a:r>
                <a:rPr lang="en-US" sz="1800">
                  <a:solidFill>
                    <a:srgbClr val="0D0D0D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Engagement and Decision Making</a:t>
              </a:r>
              <a:endParaRPr sz="1800">
                <a:solidFill>
                  <a:srgbClr val="0D0D0D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34290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800"/>
                <a:buFont typeface="Roboto Medium"/>
                <a:buChar char="●"/>
              </a:pPr>
              <a:r>
                <a:rPr lang="en-US" sz="1800">
                  <a:solidFill>
                    <a:srgbClr val="0D0D0D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Seller-Customer Interaction</a:t>
              </a:r>
              <a:endParaRPr sz="1800">
                <a:solidFill>
                  <a:srgbClr val="0D0D0D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34290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800"/>
                <a:buFont typeface="Roboto Medium"/>
                <a:buChar char="●"/>
              </a:pPr>
              <a:r>
                <a:rPr lang="en-US" sz="1800">
                  <a:solidFill>
                    <a:srgbClr val="0D0D0D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Insight and Pattern Discovery</a:t>
              </a:r>
              <a:endParaRPr sz="1800">
                <a:solidFill>
                  <a:srgbClr val="0D0D0D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34290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800"/>
                <a:buFont typeface="Roboto Medium"/>
                <a:buChar char="●"/>
              </a:pPr>
              <a:r>
                <a:rPr lang="en-US" sz="1800">
                  <a:solidFill>
                    <a:srgbClr val="0D0D0D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Research and Academic Value</a:t>
              </a:r>
              <a:endParaRPr sz="1800">
                <a:solidFill>
                  <a:srgbClr val="0D0D0D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13" name="Google Shape;113;g28f3e877b54_2_27"/>
            <p:cNvSpPr txBox="1"/>
            <p:nvPr/>
          </p:nvSpPr>
          <p:spPr>
            <a:xfrm>
              <a:off x="1845738" y="1891399"/>
              <a:ext cx="2167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latin typeface="Roboto Slab"/>
                  <a:ea typeface="Roboto Slab"/>
                  <a:cs typeface="Roboto Slab"/>
                  <a:sym typeface="Roboto Slab"/>
                </a:rPr>
                <a:t>Motivation</a:t>
              </a:r>
              <a:endParaRPr b="1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endParaRPr>
            </a:p>
          </p:txBody>
        </p:sp>
      </p:grpSp>
      <p:grpSp>
        <p:nvGrpSpPr>
          <p:cNvPr id="114" name="Google Shape;114;g28f3e877b54_2_27"/>
          <p:cNvGrpSpPr/>
          <p:nvPr/>
        </p:nvGrpSpPr>
        <p:grpSpPr>
          <a:xfrm>
            <a:off x="6336941" y="1777577"/>
            <a:ext cx="4719807" cy="3725255"/>
            <a:chOff x="4579354" y="1777565"/>
            <a:chExt cx="2695800" cy="3725255"/>
          </a:xfrm>
        </p:grpSpPr>
        <p:sp>
          <p:nvSpPr>
            <p:cNvPr id="115" name="Google Shape;115;g28f3e877b54_2_27"/>
            <p:cNvSpPr/>
            <p:nvPr/>
          </p:nvSpPr>
          <p:spPr>
            <a:xfrm>
              <a:off x="4579354" y="2274220"/>
              <a:ext cx="2695800" cy="3228600"/>
            </a:xfrm>
            <a:prstGeom prst="rect">
              <a:avLst/>
            </a:prstGeom>
            <a:solidFill>
              <a:srgbClr val="D6DB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g28f3e877b54_2_27"/>
            <p:cNvSpPr/>
            <p:nvPr/>
          </p:nvSpPr>
          <p:spPr>
            <a:xfrm>
              <a:off x="4579354" y="1777565"/>
              <a:ext cx="2695800" cy="552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g28f3e877b54_2_27"/>
            <p:cNvSpPr txBox="1"/>
            <p:nvPr/>
          </p:nvSpPr>
          <p:spPr>
            <a:xfrm>
              <a:off x="4724407" y="2671488"/>
              <a:ext cx="2405700" cy="213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49250" lvl="0" marL="457200" rtl="0" algn="l">
                <a:lnSpc>
                  <a:spcPct val="150000"/>
                </a:lnSpc>
                <a:spcBef>
                  <a:spcPts val="1500"/>
                </a:spcBef>
                <a:spcAft>
                  <a:spcPts val="0"/>
                </a:spcAft>
                <a:buClr>
                  <a:srgbClr val="0D0D0D"/>
                </a:buClr>
                <a:buSzPts val="1900"/>
                <a:buFont typeface="Roboto Medium"/>
                <a:buChar char="●"/>
              </a:pPr>
              <a:r>
                <a:rPr lang="en-US" sz="1900">
                  <a:solidFill>
                    <a:srgbClr val="0D0D0D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Data Mining for Sentiment Analysis and Topic Modeling</a:t>
              </a:r>
              <a:endParaRPr sz="1900">
                <a:solidFill>
                  <a:srgbClr val="0D0D0D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34925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900"/>
                <a:buFont typeface="Roboto Medium"/>
                <a:buChar char="●"/>
              </a:pPr>
              <a:r>
                <a:rPr lang="en-US" sz="1900">
                  <a:solidFill>
                    <a:srgbClr val="0D0D0D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Constructing a Classification Model</a:t>
              </a:r>
              <a:endParaRPr sz="1900">
                <a:solidFill>
                  <a:srgbClr val="0D0D0D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-349250" lvl="0" marL="45720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900"/>
                <a:buFont typeface="Roboto Medium"/>
                <a:buChar char="●"/>
              </a:pPr>
              <a:r>
                <a:rPr lang="en-US" sz="1900">
                  <a:solidFill>
                    <a:srgbClr val="0D0D0D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Scalability and Adaptability</a:t>
              </a:r>
              <a:endParaRPr sz="1900">
                <a:solidFill>
                  <a:srgbClr val="0D0D0D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18" name="Google Shape;118;g28f3e877b54_2_27"/>
            <p:cNvSpPr txBox="1"/>
            <p:nvPr/>
          </p:nvSpPr>
          <p:spPr>
            <a:xfrm>
              <a:off x="4763038" y="1902686"/>
              <a:ext cx="2167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lt1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Goals</a:t>
              </a:r>
              <a:endParaRPr b="1"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8f3e877b54_2_2"/>
          <p:cNvSpPr txBox="1"/>
          <p:nvPr>
            <p:ph type="title"/>
          </p:nvPr>
        </p:nvSpPr>
        <p:spPr>
          <a:xfrm>
            <a:off x="1642654" y="1948985"/>
            <a:ext cx="8906700" cy="29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rPr lang="en-US"/>
              <a:t>Data Collection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rPr lang="en-US"/>
              <a:t>Data Characteristics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8f3e877b54_2_47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Data Collection</a:t>
            </a:r>
            <a:endParaRPr/>
          </a:p>
        </p:txBody>
      </p:sp>
      <p:sp>
        <p:nvSpPr>
          <p:cNvPr id="129" name="Google Shape;129;g28f3e877b54_2_47"/>
          <p:cNvSpPr txBox="1"/>
          <p:nvPr>
            <p:ph idx="2" type="body"/>
          </p:nvPr>
        </p:nvSpPr>
        <p:spPr>
          <a:xfrm>
            <a:off x="455425" y="1215625"/>
            <a:ext cx="6041100" cy="50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rPr lang="en-US" sz="1800"/>
              <a:t>Two primary datasets from Amazon are utilized </a:t>
            </a:r>
            <a:endParaRPr sz="1800"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rPr lang="en-US" sz="1800"/>
              <a:t>(</a:t>
            </a:r>
            <a:r>
              <a:rPr lang="en-US" sz="1800">
                <a:solidFill>
                  <a:schemeClr val="dk1"/>
                </a:solidFill>
              </a:rPr>
              <a:t>Collected by McAuley and colleagues via web scraping</a:t>
            </a:r>
            <a:r>
              <a:rPr lang="en-US" sz="1800"/>
              <a:t>):</a:t>
            </a:r>
            <a:endParaRPr sz="1800"/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Amazon Question/Answer Data</a:t>
            </a:r>
            <a:endParaRPr b="1" sz="1800"/>
          </a:p>
          <a:p>
            <a:pPr indent="-3429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Contains approximately 1.4 million Question and Answer entries.</a:t>
            </a:r>
            <a:endParaRPr sz="1800"/>
          </a:p>
          <a:p>
            <a:pPr indent="-3429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Covers 21 product categories, specifically using the "Health and Personal Care" subcategory for the research.</a:t>
            </a:r>
            <a:endParaRPr/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US" sz="1800"/>
              <a:t>Amazon Product Data</a:t>
            </a:r>
            <a:endParaRPr b="1" sz="1800"/>
          </a:p>
          <a:p>
            <a:pPr indent="-3429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Comprises 142.8 million reviews collected from May 1996 to July 2014.</a:t>
            </a:r>
            <a:endParaRPr/>
          </a:p>
          <a:p>
            <a:pPr indent="-3429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Includes product metadata and links related to product interaction (e.g., products also viewed and bought).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057"/>
              </a:buClr>
              <a:buSzPts val="1400"/>
              <a:buNone/>
            </a:pPr>
            <a:r>
              <a:t/>
            </a:r>
            <a:endParaRPr sz="1400"/>
          </a:p>
        </p:txBody>
      </p:sp>
      <p:pic>
        <p:nvPicPr>
          <p:cNvPr id="130" name="Google Shape;130;g28f3e877b54_2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6050" y="1477600"/>
            <a:ext cx="5084950" cy="2857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8f3e877b54_2_67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Additional Chart Layouts Examples</a:t>
            </a:r>
            <a:endParaRPr/>
          </a:p>
        </p:txBody>
      </p:sp>
      <p:grpSp>
        <p:nvGrpSpPr>
          <p:cNvPr id="136" name="Google Shape;136;g28f3e877b54_2_67"/>
          <p:cNvGrpSpPr/>
          <p:nvPr/>
        </p:nvGrpSpPr>
        <p:grpSpPr>
          <a:xfrm>
            <a:off x="947924" y="1382278"/>
            <a:ext cx="5014998" cy="4385332"/>
            <a:chOff x="1099158" y="1623653"/>
            <a:chExt cx="2695801" cy="4143752"/>
          </a:xfrm>
        </p:grpSpPr>
        <p:sp>
          <p:nvSpPr>
            <p:cNvPr id="137" name="Google Shape;137;g28f3e877b54_2_67"/>
            <p:cNvSpPr/>
            <p:nvPr/>
          </p:nvSpPr>
          <p:spPr>
            <a:xfrm>
              <a:off x="1099158" y="2285904"/>
              <a:ext cx="2695800" cy="3481500"/>
            </a:xfrm>
            <a:prstGeom prst="rect">
              <a:avLst/>
            </a:prstGeom>
            <a:solidFill>
              <a:srgbClr val="D6DB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g28f3e877b54_2_67"/>
            <p:cNvSpPr/>
            <p:nvPr/>
          </p:nvSpPr>
          <p:spPr>
            <a:xfrm>
              <a:off x="1099159" y="1623653"/>
              <a:ext cx="2695800" cy="717900"/>
            </a:xfrm>
            <a:prstGeom prst="rect">
              <a:avLst/>
            </a:prstGeom>
            <a:solidFill>
              <a:srgbClr val="B3A36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g28f3e877b54_2_67"/>
            <p:cNvSpPr txBox="1"/>
            <p:nvPr/>
          </p:nvSpPr>
          <p:spPr>
            <a:xfrm>
              <a:off x="1099158" y="2487504"/>
              <a:ext cx="2695800" cy="308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30200" lvl="0" marL="45720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asin: Product ID.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questionType: Indicates the nature of the question.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answerType: Types include 'Y' for yes, 'N' for no, and '?' for indeterminate.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answerTime: Raw timestamp of the answer.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unixTime: Converted Unix timestamp of the answer.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question: Text of the question.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answer: Text of the answer.</a:t>
              </a:r>
              <a:endParaRPr sz="1600">
                <a:solidFill>
                  <a:srgbClr val="0D0D0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" name="Google Shape;140;g28f3e877b54_2_67"/>
            <p:cNvSpPr txBox="1"/>
            <p:nvPr/>
          </p:nvSpPr>
          <p:spPr>
            <a:xfrm>
              <a:off x="1242797" y="1785549"/>
              <a:ext cx="2167500" cy="34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Q</a:t>
              </a:r>
              <a:r>
                <a:rPr b="1" lang="en-US" sz="1800">
                  <a:latin typeface="Roboto Slab"/>
                  <a:ea typeface="Roboto Slab"/>
                  <a:cs typeface="Roboto Slab"/>
                  <a:sym typeface="Roboto Slab"/>
                </a:rPr>
                <a:t>A</a:t>
              </a:r>
              <a:r>
                <a:rPr b="1" i="0" lang="en-US" sz="1800">
                  <a:solidFill>
                    <a:srgbClr val="000000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 Data Features:</a:t>
              </a:r>
              <a:endParaRPr b="1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endParaRPr>
            </a:p>
          </p:txBody>
        </p:sp>
      </p:grpSp>
      <p:grpSp>
        <p:nvGrpSpPr>
          <p:cNvPr id="141" name="Google Shape;141;g28f3e877b54_2_67"/>
          <p:cNvGrpSpPr/>
          <p:nvPr/>
        </p:nvGrpSpPr>
        <p:grpSpPr>
          <a:xfrm>
            <a:off x="6278650" y="1382222"/>
            <a:ext cx="5015007" cy="4385424"/>
            <a:chOff x="4579348" y="1611928"/>
            <a:chExt cx="2695806" cy="3890892"/>
          </a:xfrm>
        </p:grpSpPr>
        <p:sp>
          <p:nvSpPr>
            <p:cNvPr id="142" name="Google Shape;142;g28f3e877b54_2_67"/>
            <p:cNvSpPr/>
            <p:nvPr/>
          </p:nvSpPr>
          <p:spPr>
            <a:xfrm>
              <a:off x="4579354" y="2274220"/>
              <a:ext cx="2695800" cy="3228600"/>
            </a:xfrm>
            <a:prstGeom prst="rect">
              <a:avLst/>
            </a:prstGeom>
            <a:solidFill>
              <a:srgbClr val="D6DB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g28f3e877b54_2_67"/>
            <p:cNvSpPr/>
            <p:nvPr/>
          </p:nvSpPr>
          <p:spPr>
            <a:xfrm>
              <a:off x="4579350" y="1611928"/>
              <a:ext cx="2695800" cy="717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g28f3e877b54_2_67"/>
            <p:cNvSpPr txBox="1"/>
            <p:nvPr/>
          </p:nvSpPr>
          <p:spPr>
            <a:xfrm>
              <a:off x="4579348" y="2524569"/>
              <a:ext cx="2695800" cy="273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30200" lvl="0" marL="45720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reviewerID: ID of the reviewer.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asin: Product ID.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reviewerName: Name of the reviewer.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helpful: Helpfulness rating of the review.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reviewText: Text of the review.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overall: Product rating.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summary: Summary of the review.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unixReviewTime: Review time in Unix format.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0D0D"/>
                </a:buClr>
                <a:buSzPts val="1600"/>
                <a:buFont typeface="Roboto"/>
                <a:buChar char="●"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reviewTime: Raw review time.</a:t>
              </a:r>
              <a:endParaRPr sz="16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5" name="Google Shape;145;g28f3e877b54_2_67"/>
            <p:cNvSpPr txBox="1"/>
            <p:nvPr/>
          </p:nvSpPr>
          <p:spPr>
            <a:xfrm>
              <a:off x="4745167" y="1797483"/>
              <a:ext cx="2167500" cy="32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>
                  <a:solidFill>
                    <a:schemeClr val="lt1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Product Review Data Features</a:t>
              </a:r>
              <a:endParaRPr b="1"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8f3e877b54_2_6"/>
          <p:cNvSpPr txBox="1"/>
          <p:nvPr>
            <p:ph type="title"/>
          </p:nvPr>
        </p:nvSpPr>
        <p:spPr>
          <a:xfrm>
            <a:off x="1642654" y="1948985"/>
            <a:ext cx="8906700" cy="29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None/>
            </a:pPr>
            <a:r>
              <a:rPr lang="en-US"/>
              <a:t>Machine Learning Tools &amp; Model Selection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8f3e877b54_2_93"/>
          <p:cNvSpPr txBox="1"/>
          <p:nvPr>
            <p:ph type="title"/>
          </p:nvPr>
        </p:nvSpPr>
        <p:spPr>
          <a:xfrm>
            <a:off x="381000" y="200722"/>
            <a:ext cx="11430000" cy="101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934B"/>
              </a:buClr>
              <a:buSzPts val="3600"/>
              <a:buFont typeface="Roboto"/>
              <a:buNone/>
            </a:pPr>
            <a:r>
              <a:rPr lang="en-US"/>
              <a:t>Sentimental Analysis &amp; Topic Modeling</a:t>
            </a:r>
            <a:endParaRPr/>
          </a:p>
        </p:txBody>
      </p:sp>
      <p:sp>
        <p:nvSpPr>
          <p:cNvPr id="156" name="Google Shape;156;g28f3e877b54_2_93"/>
          <p:cNvSpPr txBox="1"/>
          <p:nvPr/>
        </p:nvSpPr>
        <p:spPr>
          <a:xfrm>
            <a:off x="1052700" y="2413050"/>
            <a:ext cx="10086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What are Sentimental Analysis &amp; Topic Modeling?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itle Page">
  <a:themeElements>
    <a:clrScheme name="Custom 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64CCC9"/>
      </a:accent2>
      <a:accent3>
        <a:srgbClr val="A3D233"/>
      </a:accent3>
      <a:accent4>
        <a:srgbClr val="EAAA00"/>
      </a:accent4>
      <a:accent5>
        <a:srgbClr val="008C95"/>
      </a:accent5>
      <a:accent6>
        <a:srgbClr val="7800FF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ntent Page">
  <a:themeElements>
    <a:clrScheme name="GT Theme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003057"/>
      </a:accent2>
      <a:accent3>
        <a:srgbClr val="54585A"/>
      </a:accent3>
      <a:accent4>
        <a:srgbClr val="D6DBD4"/>
      </a:accent4>
      <a:accent5>
        <a:srgbClr val="F9F6E5"/>
      </a:accent5>
      <a:accent6>
        <a:srgbClr val="EAAA00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2022-08-24T13:02:54Z</dcterms:created>
  <dc:creator>Perez, Raul N</dc:creator>
</cp:coreProperties>
</file>